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40"/>
  </p:notesMasterIdLst>
  <p:sldIdLst>
    <p:sldId id="257" r:id="rId2"/>
    <p:sldId id="262" r:id="rId3"/>
    <p:sldId id="261" r:id="rId4"/>
    <p:sldId id="258" r:id="rId5"/>
    <p:sldId id="263" r:id="rId6"/>
    <p:sldId id="264" r:id="rId7"/>
    <p:sldId id="282" r:id="rId8"/>
    <p:sldId id="301" r:id="rId9"/>
    <p:sldId id="291" r:id="rId10"/>
    <p:sldId id="292" r:id="rId11"/>
    <p:sldId id="298" r:id="rId12"/>
    <p:sldId id="293" r:id="rId13"/>
    <p:sldId id="265" r:id="rId14"/>
    <p:sldId id="266" r:id="rId15"/>
    <p:sldId id="302" r:id="rId16"/>
    <p:sldId id="303" r:id="rId17"/>
    <p:sldId id="304" r:id="rId18"/>
    <p:sldId id="275" r:id="rId19"/>
    <p:sldId id="300" r:id="rId20"/>
    <p:sldId id="294" r:id="rId21"/>
    <p:sldId id="306" r:id="rId22"/>
    <p:sldId id="296" r:id="rId23"/>
    <p:sldId id="283" r:id="rId24"/>
    <p:sldId id="267" r:id="rId25"/>
    <p:sldId id="272" r:id="rId26"/>
    <p:sldId id="276" r:id="rId27"/>
    <p:sldId id="299" r:id="rId28"/>
    <p:sldId id="305" r:id="rId29"/>
    <p:sldId id="279" r:id="rId30"/>
    <p:sldId id="286" r:id="rId31"/>
    <p:sldId id="287" r:id="rId32"/>
    <p:sldId id="288" r:id="rId33"/>
    <p:sldId id="280" r:id="rId34"/>
    <p:sldId id="307" r:id="rId35"/>
    <p:sldId id="270" r:id="rId36"/>
    <p:sldId id="273" r:id="rId37"/>
    <p:sldId id="268" r:id="rId38"/>
    <p:sldId id="269" r:id="rId39"/>
  </p:sldIdLst>
  <p:sldSz cx="12192000" cy="6858000"/>
  <p:notesSz cx="6858000" cy="9144000"/>
  <p:embeddedFontLs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2022-11-13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18" Type="http://schemas.openxmlformats.org/officeDocument/2006/relationships/image" Target="../media/image35.gif"/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17" Type="http://schemas.openxmlformats.org/officeDocument/2006/relationships/image" Target="../media/image34.gif"/><Relationship Id="rId2" Type="http://schemas.openxmlformats.org/officeDocument/2006/relationships/image" Target="../media/image19.png"/><Relationship Id="rId16" Type="http://schemas.openxmlformats.org/officeDocument/2006/relationships/image" Target="../media/image33.gif"/><Relationship Id="rId20" Type="http://schemas.openxmlformats.org/officeDocument/2006/relationships/image" Target="../media/image3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gif"/><Relationship Id="rId4" Type="http://schemas.openxmlformats.org/officeDocument/2006/relationships/image" Target="../media/image21.gif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5159" y="2447473"/>
            <a:ext cx="5001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en-US" altLang="ko-KR" sz="7200" spc="-300" baseline="30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th.</a:t>
            </a:r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블로그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성지혜 최예은 최유정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최윤미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9514" y="100692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최유정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8847" y="437393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일정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9803" y="2273429"/>
            <a:ext cx="2418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10.28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다이어리 와이어프레임 구성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87996" y="2273429"/>
            <a:ext cx="19992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10.31[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다이어리 기능 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미리보기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작성 메소드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6F81B6-7862-89E7-63E5-49C9660F1C6A}"/>
              </a:ext>
            </a:extLst>
          </p:cNvPr>
          <p:cNvSpPr txBox="1"/>
          <p:nvPr/>
        </p:nvSpPr>
        <p:spPr>
          <a:xfrm>
            <a:off x="8367535" y="2273429"/>
            <a:ext cx="26709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11.01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다이어리 글 쓰기 메소드 구현 및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감정 번호 가져오기 메소드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선택한 날짜 가져오기 메소드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감정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가져오기 메소드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구현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19B56-5496-F22C-F91D-8546C2806BB1}"/>
              </a:ext>
            </a:extLst>
          </p:cNvPr>
          <p:cNvSpPr txBox="1"/>
          <p:nvPr/>
        </p:nvSpPr>
        <p:spPr>
          <a:xfrm>
            <a:off x="1822824" y="4387610"/>
            <a:ext cx="36375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11.02[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감정 더블 클릭 시 수정 메소드 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감정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hover, click,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일기 클릭 시 완료 도장이 찍힌 배경 이미지로 이동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일기 이동 및 오늘의 일기로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118E3-B3DD-FC7A-6227-417B850C907E}"/>
              </a:ext>
            </a:extLst>
          </p:cNvPr>
          <p:cNvSpPr txBox="1"/>
          <p:nvPr/>
        </p:nvSpPr>
        <p:spPr>
          <a:xfrm>
            <a:off x="6791658" y="4387610"/>
            <a:ext cx="2146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11.03[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다이어리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수정 및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150A8860-6D9C-FBB8-BA0D-A9D02FC82F04}"/>
              </a:ext>
            </a:extLst>
          </p:cNvPr>
          <p:cNvSpPr/>
          <p:nvPr/>
        </p:nvSpPr>
        <p:spPr>
          <a:xfrm>
            <a:off x="3769603" y="2343281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id="{21ACC553-8139-F619-A11E-4A1C637F152E}"/>
              </a:ext>
            </a:extLst>
          </p:cNvPr>
          <p:cNvSpPr/>
          <p:nvPr/>
        </p:nvSpPr>
        <p:spPr>
          <a:xfrm>
            <a:off x="7492495" y="2342897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갈매기형 수장 23">
            <a:extLst>
              <a:ext uri="{FF2B5EF4-FFF2-40B4-BE49-F238E27FC236}">
                <a16:creationId xmlns:a16="http://schemas.microsoft.com/office/drawing/2014/main" id="{282AAEC4-D74C-5731-DB55-44ABF5C952B9}"/>
              </a:ext>
            </a:extLst>
          </p:cNvPr>
          <p:cNvSpPr/>
          <p:nvPr/>
        </p:nvSpPr>
        <p:spPr>
          <a:xfrm>
            <a:off x="5687628" y="4387610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FA888A1B-0F00-A25F-39CC-CA537AF07459}"/>
              </a:ext>
            </a:extLst>
          </p:cNvPr>
          <p:cNvSpPr/>
          <p:nvPr/>
        </p:nvSpPr>
        <p:spPr>
          <a:xfrm>
            <a:off x="1443760" y="4387610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9514" y="100692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최유정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8847" y="437393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일정 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D029E-C269-FEE9-A5EC-F0340AD060CD}"/>
              </a:ext>
            </a:extLst>
          </p:cNvPr>
          <p:cNvSpPr txBox="1"/>
          <p:nvPr/>
        </p:nvSpPr>
        <p:spPr>
          <a:xfrm>
            <a:off x="762667" y="1842561"/>
            <a:ext cx="417774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11.04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완료 도장을 따로 찍어주는 메소드로 변경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일기 배경 더블클릭 시 바뀌게 해주는 메소드 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쓴 일기가 있으면 더 이상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안되도록 막아주는 메소드 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일기 수정 메소드 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일기가 있는지 확인하는 메소드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오늘의 일기 수정해주는 메소드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감정 수정 메소드 선택할 수 있도록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confirm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변경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1DC41-1F3E-6871-B01B-3121BAB1F49A}"/>
              </a:ext>
            </a:extLst>
          </p:cNvPr>
          <p:cNvSpPr txBox="1"/>
          <p:nvPr/>
        </p:nvSpPr>
        <p:spPr>
          <a:xfrm>
            <a:off x="5630147" y="1842561"/>
            <a:ext cx="18381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11.08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선택한 하트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gif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목록에 있는 하트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gif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제목 배경 리본 </a:t>
            </a:r>
            <a:r>
              <a:rPr lang="en-US" altLang="ko-KR" sz="1200" spc="-150" dirty="0" err="1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png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배경 이미지 수정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5E41E-6480-3262-7BA9-8E28C25CFE36}"/>
              </a:ext>
            </a:extLst>
          </p:cNvPr>
          <p:cNvSpPr txBox="1"/>
          <p:nvPr/>
        </p:nvSpPr>
        <p:spPr>
          <a:xfrm>
            <a:off x="8644596" y="1842561"/>
            <a:ext cx="27847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11.09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시 회원번호를 세션에 저장하는 함수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Hover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 기능 알려주는 함수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9E3EF-C2D2-6212-A603-459A18B0495B}"/>
              </a:ext>
            </a:extLst>
          </p:cNvPr>
          <p:cNvSpPr txBox="1"/>
          <p:nvPr/>
        </p:nvSpPr>
        <p:spPr>
          <a:xfrm>
            <a:off x="665685" y="4186298"/>
            <a:ext cx="437171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11.10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일기 수정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 시 이미지 번호와 같이 저장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일기 불러올 때 감정과 이미지도 같이 출력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날짜를 선택하지 않았거나 오늘이 아니면 작성하지 못하도록 기능 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일기를 쓰지 않았다는 확인 도장 추가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Hover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기능 설명 및 알림 함수 제작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 시 기본 감정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insert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 제작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D562C-F2E6-02B6-CC38-B46CF279C6E4}"/>
              </a:ext>
            </a:extLst>
          </p:cNvPr>
          <p:cNvSpPr txBox="1"/>
          <p:nvPr/>
        </p:nvSpPr>
        <p:spPr>
          <a:xfrm>
            <a:off x="6549213" y="4181596"/>
            <a:ext cx="3089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11.11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 테이블을 가지고 있는지 확이나는 함수 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BD373A7C-7D35-D13F-7862-38F72D5CC525}"/>
              </a:ext>
            </a:extLst>
          </p:cNvPr>
          <p:cNvSpPr/>
          <p:nvPr/>
        </p:nvSpPr>
        <p:spPr>
          <a:xfrm>
            <a:off x="4483188" y="1842561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2FBA61E0-D1FA-9FDA-B889-F91541764F66}"/>
              </a:ext>
            </a:extLst>
          </p:cNvPr>
          <p:cNvSpPr/>
          <p:nvPr/>
        </p:nvSpPr>
        <p:spPr>
          <a:xfrm>
            <a:off x="8158012" y="1842561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477C71B2-FA2D-A682-F525-1A2B45902C1A}"/>
              </a:ext>
            </a:extLst>
          </p:cNvPr>
          <p:cNvSpPr/>
          <p:nvPr/>
        </p:nvSpPr>
        <p:spPr>
          <a:xfrm>
            <a:off x="4567880" y="4159115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4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9514" y="100692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최윤미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8847" y="437393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일정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1940" y="1949569"/>
            <a:ext cx="2246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11.01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갤러리 개시 등록 및 레이아웃 구성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03847" y="1949569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11.02[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갤러리 전체 출력 메소드 생성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24117" y="1949568"/>
            <a:ext cx="178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11.03[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생성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통합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3541" y="3476984"/>
            <a:ext cx="2585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11.04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갤러리 전체 출력 및 상세 확인 기능 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0221" y="3492460"/>
            <a:ext cx="1968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11.08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갤러리 목록보기 페이지 구현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24117" y="3492460"/>
            <a:ext cx="1935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11.09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갤러리 삭제버튼 기능 구현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2667" y="5004399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11.10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추가 및 로그인 멤버와 연결 기능 추가 구현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03847" y="5100733"/>
            <a:ext cx="1907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11.11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갤러리 전체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꾸미기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51BC1-E8B0-0DA1-9DE7-8F34A051865F}"/>
              </a:ext>
            </a:extLst>
          </p:cNvPr>
          <p:cNvSpPr txBox="1"/>
          <p:nvPr/>
        </p:nvSpPr>
        <p:spPr>
          <a:xfrm>
            <a:off x="3275863" y="775946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갤러리 </a:t>
            </a:r>
            <a:r>
              <a:rPr lang="en-US" altLang="ko-KR" dirty="0"/>
              <a:t>– </a:t>
            </a:r>
            <a:r>
              <a:rPr lang="ko-KR" altLang="en-US" dirty="0"/>
              <a:t>사진 등록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목록보기</a:t>
            </a:r>
            <a:r>
              <a:rPr lang="en-US" altLang="ko-KR" dirty="0"/>
              <a:t>, </a:t>
            </a:r>
            <a:r>
              <a:rPr lang="ko-KR" altLang="en-US" dirty="0"/>
              <a:t>상세조회</a:t>
            </a: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D0CDC870-B5AA-03D4-3919-EA3ABC3CE935}"/>
              </a:ext>
            </a:extLst>
          </p:cNvPr>
          <p:cNvSpPr/>
          <p:nvPr/>
        </p:nvSpPr>
        <p:spPr>
          <a:xfrm>
            <a:off x="3744746" y="2084521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8A26B144-5FFC-D4D8-AEAA-1E39DCD7D697}"/>
              </a:ext>
            </a:extLst>
          </p:cNvPr>
          <p:cNvSpPr/>
          <p:nvPr/>
        </p:nvSpPr>
        <p:spPr>
          <a:xfrm>
            <a:off x="7431971" y="2069102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5F667EBF-FB71-4517-2D37-9BE322C7681F}"/>
              </a:ext>
            </a:extLst>
          </p:cNvPr>
          <p:cNvSpPr/>
          <p:nvPr/>
        </p:nvSpPr>
        <p:spPr>
          <a:xfrm>
            <a:off x="3744746" y="3655741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383CE27A-22D3-A52B-9572-47A2DB7F549C}"/>
              </a:ext>
            </a:extLst>
          </p:cNvPr>
          <p:cNvSpPr/>
          <p:nvPr/>
        </p:nvSpPr>
        <p:spPr>
          <a:xfrm>
            <a:off x="7431971" y="3640322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0BCDF6D4-A5B4-1CF6-2EFB-82AAEAD40082}"/>
              </a:ext>
            </a:extLst>
          </p:cNvPr>
          <p:cNvSpPr/>
          <p:nvPr/>
        </p:nvSpPr>
        <p:spPr>
          <a:xfrm>
            <a:off x="3680453" y="5050770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5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95650" y="159342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9" y="2018161"/>
            <a:ext cx="10399133" cy="37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1643" y="127420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70" y="1643537"/>
            <a:ext cx="7159924" cy="47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2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819" y="176054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19" y="2162898"/>
            <a:ext cx="9484581" cy="35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5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5669" y="130576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677" y="2054553"/>
            <a:ext cx="4098349" cy="27488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43DC50-63A3-755A-C351-E5D08046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29" y="1675101"/>
            <a:ext cx="6073332" cy="438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7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42698" y="989148"/>
            <a:ext cx="124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MVC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343" y="1446414"/>
            <a:ext cx="4911697" cy="46345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2822" y="12410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회원가입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2822" y="60102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게시판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6840" y="279307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댓글</a:t>
            </a:r>
            <a:r>
              <a:rPr lang="en-US" altLang="ko-KR" dirty="0"/>
              <a:t>/</a:t>
            </a:r>
            <a:r>
              <a:rPr lang="ko-KR" altLang="en-US" dirty="0"/>
              <a:t>대 댓글</a:t>
            </a:r>
          </a:p>
        </p:txBody>
      </p:sp>
    </p:spTree>
    <p:extLst>
      <p:ext uri="{BB962C8B-B14F-4D97-AF65-F5344CB8AC3E}">
        <p14:creationId xmlns:p14="http://schemas.microsoft.com/office/powerpoint/2010/main" val="423563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9329" y="1038955"/>
            <a:ext cx="173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다이어리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MVC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6" name="Picture 58">
            <a:extLst>
              <a:ext uri="{FF2B5EF4-FFF2-40B4-BE49-F238E27FC236}">
                <a16:creationId xmlns:a16="http://schemas.microsoft.com/office/drawing/2014/main" id="{FEA40F31-5105-3FDB-7358-F01222AA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22" y="1624723"/>
            <a:ext cx="6120130" cy="459016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3360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1489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5556" y="3588327"/>
            <a:ext cx="1474859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5657" y="2510447"/>
            <a:ext cx="1489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19625" y="3669051"/>
            <a:ext cx="2201573" cy="583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역할 </a:t>
            </a:r>
            <a:endParaRPr lang="en-US" altLang="ko-KR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 관리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49859" y="2510447"/>
            <a:ext cx="1489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58614" y="3643467"/>
            <a:ext cx="1272000" cy="35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42010" y="2497975"/>
            <a:ext cx="1489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93918" y="3586464"/>
            <a:ext cx="158569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2534" y="6278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19393" y="4056364"/>
            <a:ext cx="772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 SQL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26726" y="4056364"/>
            <a:ext cx="720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header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42021" y="4425696"/>
            <a:ext cx="5277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MVC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12534" y="4795028"/>
            <a:ext cx="986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Wireframe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34162" y="2497975"/>
            <a:ext cx="1489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8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286069" y="3586464"/>
            <a:ext cx="1585695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 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285234" y="4411905"/>
            <a:ext cx="6030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03668" y="4766506"/>
            <a:ext cx="566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87639" y="5072579"/>
            <a:ext cx="628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board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233938" y="5426222"/>
            <a:ext cx="705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gallery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330118" y="5779865"/>
            <a:ext cx="513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best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315690" y="6056864"/>
            <a:ext cx="5725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diary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81775" y="97376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Index, Best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E4987-16FA-2ED1-BD22-F921F7C8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6892"/>
            <a:ext cx="3799665" cy="5192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218D97-1293-8821-42F3-E2192E92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59" y="1358480"/>
            <a:ext cx="3814126" cy="51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4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2173" y="1050704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C3116F-F51F-8169-BFBA-A70BD8ED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35" y="1420036"/>
            <a:ext cx="6509568" cy="488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9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0323" y="98769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다이어리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2" name="Picture 57">
            <a:extLst>
              <a:ext uri="{FF2B5EF4-FFF2-40B4-BE49-F238E27FC236}">
                <a16:creationId xmlns:a16="http://schemas.microsoft.com/office/drawing/2014/main" id="{CD7D08C3-9A9D-88E7-332C-D45B5682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62" y="1394041"/>
            <a:ext cx="8861830" cy="495302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91574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6794" y="97489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갤러리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4443" y="43739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725DB5-FB5A-F1CE-7C18-A9273C52FB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03" y="2068635"/>
            <a:ext cx="2245244" cy="2923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BEECBB-24BC-F0E7-5828-4C6BC72F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54" y="1892071"/>
            <a:ext cx="3952137" cy="3276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BA12EF-61B1-E4BD-1E4B-C5E37925C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98" y="2000708"/>
            <a:ext cx="3600297" cy="29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52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02335" y="437393"/>
            <a:ext cx="946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4388" y="962714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Header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57557" y="437393"/>
            <a:ext cx="946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2531" y="442195"/>
            <a:ext cx="946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01251" y="437393"/>
            <a:ext cx="946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522727" y="437392"/>
            <a:ext cx="946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3" y="2218393"/>
            <a:ext cx="11513213" cy="9117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044DA-2399-51B3-416B-8C2E8B06EA31}"/>
              </a:ext>
            </a:extLst>
          </p:cNvPr>
          <p:cNvSpPr txBox="1"/>
          <p:nvPr/>
        </p:nvSpPr>
        <p:spPr>
          <a:xfrm>
            <a:off x="865831" y="3220831"/>
            <a:ext cx="9677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header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position:flxed</a:t>
            </a:r>
            <a:r>
              <a:rPr lang="ko-KR" altLang="en-US" sz="1600" dirty="0"/>
              <a:t>를 주어 스크롤을 내려도 고정이 되어있어 페이지를 넘어갈 때 편리함을 주었다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170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31259" y="98914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  <a:endParaRPr lang="ko-KR" altLang="en-US" sz="3200" spc="-150" dirty="0">
              <a:solidFill>
                <a:srgbClr val="00002F"/>
              </a:solidFill>
              <a:latin typeface="읏찬체" panose="02000503000000000000" pitchFamily="50" charset="-127"/>
              <a:ea typeface="읏찬체" panose="0200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00" y="1363995"/>
            <a:ext cx="5063192" cy="3798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22CB9A-0641-C3F8-ED87-1904C1356F9B}"/>
              </a:ext>
            </a:extLst>
          </p:cNvPr>
          <p:cNvSpPr txBox="1"/>
          <p:nvPr/>
        </p:nvSpPr>
        <p:spPr>
          <a:xfrm>
            <a:off x="512717" y="2068087"/>
            <a:ext cx="6709140" cy="255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400" dirty="0"/>
              <a:t>비동기식 페이지 이동 처리를 위해 프로필 사진</a:t>
            </a:r>
            <a:r>
              <a:rPr lang="en-US" altLang="ko-KR" sz="1400" dirty="0"/>
              <a:t>, </a:t>
            </a:r>
            <a:r>
              <a:rPr lang="ko-KR" altLang="en-US" sz="1400" dirty="0"/>
              <a:t>카테고리</a:t>
            </a:r>
            <a:r>
              <a:rPr lang="en-US" altLang="ko-KR" sz="1400" dirty="0"/>
              <a:t>, SNS</a:t>
            </a:r>
            <a:r>
              <a:rPr lang="ko-KR" altLang="en-US" sz="1400" dirty="0"/>
              <a:t> 테이블 고정</a:t>
            </a:r>
            <a:endParaRPr lang="en-US" altLang="ko-KR" sz="1400" dirty="0"/>
          </a:p>
          <a:p>
            <a:pPr>
              <a:lnSpc>
                <a:spcPct val="300000"/>
              </a:lnSpc>
            </a:pPr>
            <a:r>
              <a:rPr lang="ko-KR" altLang="en-US" sz="1400" dirty="0"/>
              <a:t>사진과 별명</a:t>
            </a:r>
            <a:r>
              <a:rPr lang="en-US" altLang="ko-KR" sz="1400" dirty="0"/>
              <a:t>, </a:t>
            </a:r>
            <a:r>
              <a:rPr lang="ko-KR" altLang="en-US" sz="1400" dirty="0"/>
              <a:t>블로그 간단한 인사말을 표시하여 프로필 설정</a:t>
            </a:r>
            <a:endParaRPr lang="en-US" altLang="ko-KR" sz="1400" dirty="0"/>
          </a:p>
          <a:p>
            <a:pPr>
              <a:lnSpc>
                <a:spcPct val="300000"/>
              </a:lnSpc>
            </a:pPr>
            <a:r>
              <a:rPr lang="en-US" altLang="ko-KR" sz="1400" dirty="0"/>
              <a:t>&lt;a&gt;</a:t>
            </a:r>
            <a:r>
              <a:rPr lang="ko-KR" altLang="en-US" sz="1400" dirty="0"/>
              <a:t> 태그를 사용하여 각 </a:t>
            </a:r>
            <a:r>
              <a:rPr lang="en-US" altLang="ko-KR" sz="1400" dirty="0"/>
              <a:t>BEST,</a:t>
            </a:r>
            <a:r>
              <a:rPr lang="ko-KR" altLang="en-US" sz="1400" dirty="0"/>
              <a:t> 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갤러리</a:t>
            </a:r>
            <a:r>
              <a:rPr lang="en-US" altLang="ko-KR" sz="1400" dirty="0"/>
              <a:t>, </a:t>
            </a:r>
            <a:r>
              <a:rPr lang="ko-KR" altLang="en-US" sz="1400" dirty="0"/>
              <a:t>다이어리 창의 띄우도록 설정</a:t>
            </a:r>
            <a:endParaRPr lang="en-US" altLang="ko-KR" sz="1400" dirty="0"/>
          </a:p>
          <a:p>
            <a:pPr>
              <a:lnSpc>
                <a:spcPct val="300000"/>
              </a:lnSpc>
            </a:pPr>
            <a:r>
              <a:rPr lang="en-US" altLang="ko-KR" sz="1400" dirty="0"/>
              <a:t>SNS</a:t>
            </a:r>
            <a:r>
              <a:rPr lang="ko-KR" altLang="en-US" sz="1400" dirty="0"/>
              <a:t>에서 </a:t>
            </a:r>
            <a:r>
              <a:rPr lang="en-US" altLang="ko-KR" sz="1400" dirty="0"/>
              <a:t>&lt;a&gt;</a:t>
            </a:r>
            <a:r>
              <a:rPr lang="ko-KR" altLang="en-US" sz="1400" dirty="0"/>
              <a:t>태그를 걸어 사이트에 직접 접속 할 수 있도록 주소를 입력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B28DD-C847-2F27-CF15-A9113E45DE9A}"/>
              </a:ext>
            </a:extLst>
          </p:cNvPr>
          <p:cNvSpPr txBox="1"/>
          <p:nvPr/>
        </p:nvSpPr>
        <p:spPr>
          <a:xfrm>
            <a:off x="580451" y="5217006"/>
            <a:ext cx="79539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12E046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200" dirty="0" err="1">
                <a:solidFill>
                  <a:srgbClr val="12E046"/>
                </a:solidFill>
                <a:latin typeface="Courier New" panose="02070309020205020404" pitchFamily="49" charset="0"/>
              </a:rPr>
              <a:t>clist</a:t>
            </a:r>
            <a:r>
              <a:rPr lang="en-US" altLang="ko-KR" sz="1200" dirty="0">
                <a:solidFill>
                  <a:srgbClr val="A7EC21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dirty="0">
                <a:solidFill>
                  <a:srgbClr val="65F228"/>
                </a:solidFill>
                <a:latin typeface="Courier New" panose="02070309020205020404" pitchFamily="49" charset="0"/>
              </a:rPr>
              <a:t>a</a:t>
            </a:r>
            <a:r>
              <a:rPr lang="en-US" altLang="ko-KR" sz="1200" dirty="0">
                <a:solidFill>
                  <a:srgbClr val="FB518C"/>
                </a:solidFill>
                <a:latin typeface="Courier New" panose="02070309020205020404" pitchFamily="49" charset="0"/>
              </a:rPr>
              <a:t>:hover</a:t>
            </a:r>
            <a:r>
              <a:rPr lang="en-US" altLang="ko-KR" sz="1200" dirty="0">
                <a:solidFill>
                  <a:srgbClr val="F9FAF4"/>
                </a:solidFill>
                <a:latin typeface="Courier New" panose="02070309020205020404" pitchFamily="49" charset="0"/>
              </a:rPr>
              <a:t>{</a:t>
            </a:r>
          </a:p>
          <a:p>
            <a:pPr algn="l"/>
            <a:r>
              <a:rPr lang="en-US" altLang="ko-KR" sz="1200" dirty="0">
                <a:solidFill>
                  <a:srgbClr val="0699F0"/>
                </a:solidFill>
                <a:latin typeface="Courier New" panose="02070309020205020404" pitchFamily="49" charset="0"/>
              </a:rPr>
              <a:t>color</a:t>
            </a:r>
            <a:r>
              <a:rPr lang="en-US" altLang="ko-KR" sz="1200" dirty="0">
                <a:solidFill>
                  <a:srgbClr val="3198FF"/>
                </a:solidFill>
                <a:latin typeface="Courier New" panose="02070309020205020404" pitchFamily="49" charset="0"/>
              </a:rPr>
              <a:t>:</a:t>
            </a:r>
            <a:r>
              <a:rPr lang="en-US" altLang="ko-KR" sz="1200" dirty="0">
                <a:solidFill>
                  <a:srgbClr val="AAAAAA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200" i="1" dirty="0">
                <a:solidFill>
                  <a:srgbClr val="17C6A3"/>
                </a:solidFill>
                <a:latin typeface="Courier New" panose="02070309020205020404" pitchFamily="49" charset="0"/>
              </a:rPr>
              <a:t>purple</a:t>
            </a:r>
            <a:r>
              <a:rPr lang="en-US" altLang="ko-KR" sz="1200" i="1" dirty="0">
                <a:solidFill>
                  <a:srgbClr val="D9E8F7"/>
                </a:solidFill>
                <a:latin typeface="Courier New" panose="02070309020205020404" pitchFamily="49" charset="0"/>
              </a:rPr>
              <a:t>;	</a:t>
            </a:r>
            <a:r>
              <a:rPr lang="en-US" altLang="ko-KR" sz="1200" dirty="0">
                <a:latin typeface="Courier New" panose="02070309020205020404" pitchFamily="49" charset="0"/>
              </a:rPr>
              <a:t>hover</a:t>
            </a:r>
            <a:r>
              <a:rPr lang="ko-KR" altLang="en-US" sz="1200" dirty="0">
                <a:latin typeface="Courier New" panose="02070309020205020404" pitchFamily="49" charset="0"/>
              </a:rPr>
              <a:t>을 사용하여 마우스 포인터를 </a:t>
            </a:r>
            <a:r>
              <a:rPr lang="ko-KR" altLang="en-US" sz="1200" dirty="0" err="1">
                <a:latin typeface="Courier New" panose="02070309020205020404" pitchFamily="49" charset="0"/>
              </a:rPr>
              <a:t>가져갔을때</a:t>
            </a:r>
            <a:r>
              <a:rPr lang="ko-KR" altLang="en-US" sz="1200" dirty="0">
                <a:latin typeface="Courier New" panose="02070309020205020404" pitchFamily="49" charset="0"/>
              </a:rPr>
              <a:t> 색상이 변경되도록 설정했다</a:t>
            </a:r>
            <a:r>
              <a:rPr lang="en-US" altLang="ko-KR" sz="1200" dirty="0">
                <a:latin typeface="Courier New" panose="02070309020205020404" pitchFamily="49" charset="0"/>
              </a:rPr>
              <a:t>.</a:t>
            </a:r>
            <a:r>
              <a:rPr lang="en-US" altLang="ko-KR" sz="1800" dirty="0">
                <a:solidFill>
                  <a:srgbClr val="F9FAF4"/>
                </a:solidFill>
                <a:latin typeface="Courier New" panose="02070309020205020404" pitchFamily="49" charset="0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023" y="100692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Diary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740" y="341125"/>
            <a:ext cx="4405274" cy="3118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330446-6807-4666-3AB9-87F6F5752DD4}"/>
              </a:ext>
            </a:extLst>
          </p:cNvPr>
          <p:cNvSpPr txBox="1"/>
          <p:nvPr/>
        </p:nvSpPr>
        <p:spPr>
          <a:xfrm>
            <a:off x="874810" y="1575073"/>
            <a:ext cx="7199513" cy="5022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--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감정 테이블 관련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alreadytable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로그인한 회원의 감정 테이블 레코드가 존재하는지 확인하기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여러 번 저장되면 안되기 때문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)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youremotable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위 함수 결과 레코드가 없다면 추가해주기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getemotiontable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DB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에 있는 감정 테이블 값 나타내기</a:t>
            </a:r>
            <a:endParaRPr lang="en-US" altLang="ko-KR" sz="9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--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다이어리 불러오기 관련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load_diary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선택한 날짜의 일기 불러오기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changebackno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선택한 날짜의 감정 가져오기</a:t>
            </a:r>
            <a:endParaRPr lang="en-US" altLang="ko-KR" sz="9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change_back_img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테마 변경해주기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loadtoday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오늘 일기장으로 전환 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-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테마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내용 기본값으로 변경</a:t>
            </a:r>
            <a:endParaRPr lang="en-US" altLang="ko-KR" sz="9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--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다이어리 수정 및 작성 관련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ifalreadywr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오늘 일기가 있는지 확인하기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update_today_di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오늘 일기 수정하기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writediary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다이어리 작성하기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choiceemono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(no)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선택한 감정 이미지 </a:t>
            </a:r>
            <a:r>
              <a:rPr lang="ko-KR" altLang="en-US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나타내주고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 변수에 저장해두기</a:t>
            </a:r>
            <a:endParaRPr lang="en-US" altLang="ko-KR" sz="900" kern="0" spc="0" dirty="0">
              <a:solidFill>
                <a:srgbClr val="000000"/>
              </a:solidFill>
              <a:effectLst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--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그 외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oncealarmback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한번만 테마 변경 기능 있다고 알려주기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get_cy_num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세션에 회원번호 저장하기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00" kern="0" spc="0" dirty="0" err="1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sessionremove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()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</a:rPr>
              <a:t>		</a:t>
            </a:r>
            <a:r>
              <a:rPr lang="en-US" altLang="ko-KR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// </a:t>
            </a:r>
            <a:r>
              <a:rPr lang="ko-KR" altLang="en-US" sz="900" kern="0" spc="0" dirty="0">
                <a:solidFill>
                  <a:srgbClr val="000000"/>
                </a:solidFill>
                <a:effectLst/>
                <a:ea typeface="함초롬바탕" panose="02030604000101010101" pitchFamily="18" charset="-127"/>
              </a:rPr>
              <a:t>세션에 저장된 회원번호 지우기</a:t>
            </a:r>
            <a:endParaRPr lang="ko-KR" altLang="en-US" sz="9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189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45920" y="960149"/>
            <a:ext cx="11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Diary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</a:p>
        </p:txBody>
      </p:sp>
      <p:pic>
        <p:nvPicPr>
          <p:cNvPr id="4" name="10월팀플">
            <a:hlinkClick r:id="" action="ppaction://media"/>
            <a:extLst>
              <a:ext uri="{FF2B5EF4-FFF2-40B4-BE49-F238E27FC236}">
                <a16:creationId xmlns:a16="http://schemas.microsoft.com/office/drawing/2014/main" id="{F94001B0-C9E5-461D-99C9-6D3A0270A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1588" y="1358017"/>
            <a:ext cx="8355584" cy="47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9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2377" y="1006929"/>
            <a:ext cx="232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Gallery –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제작한 이미지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  <a:endParaRPr lang="ko-KR" altLang="en-US" sz="3200" spc="-150" dirty="0">
              <a:solidFill>
                <a:srgbClr val="00002F"/>
              </a:solidFill>
              <a:latin typeface="읏찬체" panose="02000503000000000000" pitchFamily="50" charset="-127"/>
              <a:ea typeface="읏찬체" panose="02000503000000000000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5F187-5271-4135-72D0-6E6033B8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34" y="4818506"/>
            <a:ext cx="1079881" cy="10798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C552357-6BB5-FB80-9AC0-DDB0BB66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5" y="4847012"/>
            <a:ext cx="1079881" cy="10798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F642500F-3C6E-4E1B-D7D9-071B23E9E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832" y="5926893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23">
            <a:extLst>
              <a:ext uri="{FF2B5EF4-FFF2-40B4-BE49-F238E27FC236}">
                <a16:creationId xmlns:a16="http://schemas.microsoft.com/office/drawing/2014/main" id="{44F06ED6-A521-1E0C-778A-4CAD7BF45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53" y="5898387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25">
            <a:extLst>
              <a:ext uri="{FF2B5EF4-FFF2-40B4-BE49-F238E27FC236}">
                <a16:creationId xmlns:a16="http://schemas.microsoft.com/office/drawing/2014/main" id="{D6E49F48-BF3F-9B84-C85C-BD39B4C8E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966" y="5926893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27">
            <a:extLst>
              <a:ext uri="{FF2B5EF4-FFF2-40B4-BE49-F238E27FC236}">
                <a16:creationId xmlns:a16="http://schemas.microsoft.com/office/drawing/2014/main" id="{08D0D91F-464F-31F4-1242-5346B4275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6124" y="5904314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29">
            <a:extLst>
              <a:ext uri="{FF2B5EF4-FFF2-40B4-BE49-F238E27FC236}">
                <a16:creationId xmlns:a16="http://schemas.microsoft.com/office/drawing/2014/main" id="{345C2F03-868F-98E7-BAE9-6B808B83A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417" y="5926893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33">
            <a:extLst>
              <a:ext uri="{FF2B5EF4-FFF2-40B4-BE49-F238E27FC236}">
                <a16:creationId xmlns:a16="http://schemas.microsoft.com/office/drawing/2014/main" id="{5A2388B8-2D00-16A9-4333-F197A6C4C3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276" y="1145456"/>
            <a:ext cx="6119876" cy="9772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35">
            <a:extLst>
              <a:ext uri="{FF2B5EF4-FFF2-40B4-BE49-F238E27FC236}">
                <a16:creationId xmlns:a16="http://schemas.microsoft.com/office/drawing/2014/main" id="{6429F9F0-612B-259A-C952-B6CD809F82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2749" y="1866087"/>
            <a:ext cx="6119876" cy="9772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78960DCB-ABDC-2EED-159E-582A74556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2749" y="2586718"/>
            <a:ext cx="6119876" cy="9772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" name="Picture 39">
            <a:extLst>
              <a:ext uri="{FF2B5EF4-FFF2-40B4-BE49-F238E27FC236}">
                <a16:creationId xmlns:a16="http://schemas.microsoft.com/office/drawing/2014/main" id="{F76A63BA-E0D7-2557-BD24-03620B1ED7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3716" y="3325539"/>
            <a:ext cx="6119876" cy="9772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1" name="Picture 41">
            <a:extLst>
              <a:ext uri="{FF2B5EF4-FFF2-40B4-BE49-F238E27FC236}">
                <a16:creationId xmlns:a16="http://schemas.microsoft.com/office/drawing/2014/main" id="{5CF8CE60-0FD2-F130-57CE-9593CDB1B3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3716" y="4064360"/>
            <a:ext cx="6119876" cy="9772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2" name="Picture 43">
            <a:extLst>
              <a:ext uri="{FF2B5EF4-FFF2-40B4-BE49-F238E27FC236}">
                <a16:creationId xmlns:a16="http://schemas.microsoft.com/office/drawing/2014/main" id="{3123F524-893D-8A8E-DFF6-FBE470D506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4266046" y="1958448"/>
            <a:ext cx="296037" cy="22338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45">
            <a:extLst>
              <a:ext uri="{FF2B5EF4-FFF2-40B4-BE49-F238E27FC236}">
                <a16:creationId xmlns:a16="http://schemas.microsoft.com/office/drawing/2014/main" id="{8752DD09-0B5C-3DAF-7CE9-13B8153E55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1938" y="1866087"/>
            <a:ext cx="2766885" cy="2358345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34" name="Picture 47">
            <a:extLst>
              <a:ext uri="{FF2B5EF4-FFF2-40B4-BE49-F238E27FC236}">
                <a16:creationId xmlns:a16="http://schemas.microsoft.com/office/drawing/2014/main" id="{5DE198F4-DFA5-A968-173F-4EB34D6C8C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890" y="5230812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Picture 49">
            <a:extLst>
              <a:ext uri="{FF2B5EF4-FFF2-40B4-BE49-F238E27FC236}">
                <a16:creationId xmlns:a16="http://schemas.microsoft.com/office/drawing/2014/main" id="{D4DD3138-2A92-8A18-FD5A-DCFCD1EAFD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1417" y="5226650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4F0842A3-9D8C-ABF4-EE8D-D4CB4B7D37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52176" y="5219559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53">
            <a:extLst>
              <a:ext uri="{FF2B5EF4-FFF2-40B4-BE49-F238E27FC236}">
                <a16:creationId xmlns:a16="http://schemas.microsoft.com/office/drawing/2014/main" id="{8B9B1913-1C26-C263-C017-143EA084BF7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50832" y="5226650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55">
            <a:extLst>
              <a:ext uri="{FF2B5EF4-FFF2-40B4-BE49-F238E27FC236}">
                <a16:creationId xmlns:a16="http://schemas.microsoft.com/office/drawing/2014/main" id="{49F55F66-B61E-0CED-5A24-6057B22F1C2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87717" y="5226650"/>
            <a:ext cx="480060" cy="48006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098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691506" y="375837"/>
            <a:ext cx="946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5698" y="960612"/>
            <a:ext cx="162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 –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  <a:endParaRPr lang="ko-KR" altLang="en-US" sz="3200" spc="-150" dirty="0">
              <a:solidFill>
                <a:srgbClr val="00002F"/>
              </a:solidFill>
              <a:latin typeface="읏찬체" panose="02000503000000000000" pitchFamily="50" charset="-127"/>
              <a:ea typeface="읏찬체" panose="0200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566" y="767413"/>
            <a:ext cx="4298026" cy="4292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E170AE-BFC8-59EA-89B0-D5384AA4EE09}"/>
              </a:ext>
            </a:extLst>
          </p:cNvPr>
          <p:cNvSpPr txBox="1"/>
          <p:nvPr/>
        </p:nvSpPr>
        <p:spPr>
          <a:xfrm>
            <a:off x="762668" y="2557499"/>
            <a:ext cx="68780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제목</a:t>
            </a:r>
            <a:r>
              <a:rPr lang="en-US" altLang="ko-KR" sz="1400" dirty="0"/>
              <a:t>, </a:t>
            </a:r>
            <a:r>
              <a:rPr lang="ko-KR" altLang="en-US" sz="1400" dirty="0"/>
              <a:t>내용</a:t>
            </a:r>
            <a:r>
              <a:rPr lang="en-US" altLang="ko-KR" sz="1400" dirty="0"/>
              <a:t>, </a:t>
            </a:r>
            <a:r>
              <a:rPr lang="ko-KR" altLang="en-US" sz="1400" dirty="0"/>
              <a:t>첨부파일 입력 후 게시물을 등록</a:t>
            </a:r>
            <a:r>
              <a:rPr lang="en-US" altLang="ko-KR" sz="1400" dirty="0"/>
              <a:t> ( </a:t>
            </a:r>
            <a:r>
              <a:rPr lang="ko-KR" altLang="en-US" sz="1400" dirty="0"/>
              <a:t>첨부파일은 선택사항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작성 취소 버튼은 </a:t>
            </a:r>
            <a:r>
              <a:rPr lang="en-US" altLang="ko-KR" sz="1400" dirty="0"/>
              <a:t>type = “reset”</a:t>
            </a:r>
            <a:r>
              <a:rPr lang="ko-KR" altLang="en-US" sz="1400" dirty="0"/>
              <a:t>으로 하여 입력한 내용이 모두 삭제되도록 설정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목록보기 버튼은 </a:t>
            </a:r>
            <a:r>
              <a:rPr lang="en-US" altLang="ko-KR" sz="1400" dirty="0"/>
              <a:t>onclick</a:t>
            </a:r>
            <a:r>
              <a:rPr lang="ko-KR" altLang="en-US" sz="1400" dirty="0"/>
              <a:t>에 해당 페이지로 전환되도록 경로를 입력해주었다</a:t>
            </a:r>
            <a:r>
              <a:rPr lang="en-US" altLang="ko-KR" sz="1400" dirty="0"/>
              <a:t>.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0E6026-1ACC-DB16-330C-D6549D76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8" y="5136818"/>
            <a:ext cx="1043133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62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2297" y="956129"/>
            <a:ext cx="162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 –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목록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  <a:endParaRPr lang="ko-KR" altLang="en-US" sz="3200" spc="-150" dirty="0">
              <a:solidFill>
                <a:srgbClr val="00002F"/>
              </a:solidFill>
              <a:latin typeface="읏찬체" panose="02000503000000000000" pitchFamily="50" charset="-127"/>
              <a:ea typeface="읏찬체" panose="0200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27" y="1022168"/>
            <a:ext cx="6583365" cy="3080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6522" y="3347203"/>
            <a:ext cx="948061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검색 기능 </a:t>
            </a:r>
            <a:r>
              <a:rPr lang="en-US" altLang="ko-KR" sz="1600" dirty="0"/>
              <a:t>– </a:t>
            </a:r>
            <a:r>
              <a:rPr lang="ko-KR" altLang="en-US" sz="1600" dirty="0"/>
              <a:t>제목</a:t>
            </a:r>
            <a:r>
              <a:rPr lang="en-US" altLang="ko-KR" sz="1600" dirty="0"/>
              <a:t>/ </a:t>
            </a:r>
            <a:r>
              <a:rPr lang="ko-KR" altLang="en-US" sz="1600" dirty="0"/>
              <a:t>내용</a:t>
            </a:r>
            <a:r>
              <a:rPr lang="en-US" altLang="ko-KR" sz="1600" dirty="0"/>
              <a:t>/ </a:t>
            </a:r>
            <a:r>
              <a:rPr lang="ko-KR" altLang="en-US" sz="1600" dirty="0"/>
              <a:t>작성자 구분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게시물 수 출력 </a:t>
            </a:r>
            <a:r>
              <a:rPr lang="en-US" altLang="ko-KR" sz="1600" dirty="0"/>
              <a:t>– 5</a:t>
            </a:r>
            <a:r>
              <a:rPr lang="ko-KR" altLang="en-US" sz="1600" dirty="0"/>
              <a:t>배수 단위로 지정하여 게시물 수 처리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	5</a:t>
            </a:r>
            <a:r>
              <a:rPr lang="ko-KR" altLang="en-US" sz="1600" dirty="0"/>
              <a:t>개로 설정한 경우 게시물 수가 </a:t>
            </a:r>
            <a:r>
              <a:rPr lang="en-US" altLang="ko-KR" sz="1600" dirty="0"/>
              <a:t>5</a:t>
            </a:r>
            <a:r>
              <a:rPr lang="ko-KR" altLang="en-US" sz="1600" dirty="0"/>
              <a:t>개 이상이 되면 페이지 처리 기능으로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	</a:t>
            </a:r>
            <a:r>
              <a:rPr lang="ko-KR" altLang="en-US" sz="1600" dirty="0"/>
              <a:t>다음 </a:t>
            </a:r>
            <a:r>
              <a:rPr lang="en-US" altLang="ko-KR" sz="1600" dirty="0"/>
              <a:t>2</a:t>
            </a:r>
            <a:r>
              <a:rPr lang="ko-KR" altLang="en-US" sz="1600" dirty="0"/>
              <a:t>페이지가 생성되어 게시물이 넘어간다</a:t>
            </a:r>
            <a:r>
              <a:rPr lang="en-US" altLang="ko-KR" sz="1600" dirty="0"/>
              <a:t>. (</a:t>
            </a:r>
            <a:r>
              <a:rPr lang="ko-KR" altLang="en-US" sz="1600" dirty="0" err="1"/>
              <a:t>페이징</a:t>
            </a:r>
            <a:r>
              <a:rPr lang="ko-KR" altLang="en-US" sz="1600" dirty="0"/>
              <a:t> 처리 기능 사용 </a:t>
            </a:r>
            <a:r>
              <a:rPr lang="en-US" altLang="ko-KR" sz="1600" dirty="0"/>
              <a:t>)</a:t>
            </a:r>
          </a:p>
          <a:p>
            <a:endParaRPr lang="en-US" altLang="ko-KR" sz="1400" dirty="0"/>
          </a:p>
          <a:p>
            <a:r>
              <a:rPr lang="ko-KR" altLang="en-US" sz="1100" dirty="0"/>
              <a:t>데이터 베이스 정의</a:t>
            </a:r>
            <a:endParaRPr lang="en-US" altLang="ko-KR" sz="800" dirty="0"/>
          </a:p>
          <a:p>
            <a:r>
              <a:rPr lang="en-US" altLang="ko-KR" sz="1400" dirty="0" err="1"/>
              <a:t>Bno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auto_increment</a:t>
            </a:r>
            <a:r>
              <a:rPr lang="ko-KR" altLang="en-US" sz="1400" dirty="0"/>
              <a:t>를 사용하여 자동번호 부여</a:t>
            </a:r>
            <a:endParaRPr lang="en-US" altLang="ko-KR" sz="1400" dirty="0"/>
          </a:p>
          <a:p>
            <a:r>
              <a:rPr lang="en-US" altLang="ko-KR" sz="1400" dirty="0" err="1"/>
              <a:t>Btitle</a:t>
            </a:r>
            <a:r>
              <a:rPr lang="en-US" altLang="ko-KR" sz="1400" dirty="0"/>
              <a:t> : </a:t>
            </a:r>
            <a:r>
              <a:rPr lang="ko-KR" altLang="en-US" sz="1400" dirty="0"/>
              <a:t>작성한 제목을 표시</a:t>
            </a:r>
            <a:endParaRPr lang="en-US" altLang="ko-KR" sz="1400" dirty="0"/>
          </a:p>
          <a:p>
            <a:r>
              <a:rPr lang="en-US" altLang="ko-KR" sz="1400" dirty="0" err="1"/>
              <a:t>Bcontent</a:t>
            </a:r>
            <a:r>
              <a:rPr lang="en-US" altLang="ko-KR" sz="1400" dirty="0"/>
              <a:t> : </a:t>
            </a:r>
            <a:r>
              <a:rPr lang="ko-KR" altLang="en-US" sz="1400" dirty="0"/>
              <a:t>작성한 내용을 표시</a:t>
            </a:r>
            <a:endParaRPr lang="en-US" altLang="ko-KR" sz="1400" dirty="0"/>
          </a:p>
          <a:p>
            <a:r>
              <a:rPr lang="en-US" altLang="ko-KR" sz="1400" dirty="0" err="1"/>
              <a:t>Bfile</a:t>
            </a:r>
            <a:r>
              <a:rPr lang="en-US" altLang="ko-KR" sz="1400" dirty="0"/>
              <a:t> : </a:t>
            </a:r>
            <a:r>
              <a:rPr lang="ko-KR" altLang="en-US" sz="1400" dirty="0"/>
              <a:t>등록한 첨부파일 표시</a:t>
            </a:r>
            <a:endParaRPr lang="en-US" altLang="ko-KR" sz="1400" dirty="0"/>
          </a:p>
          <a:p>
            <a:r>
              <a:rPr lang="en-US" altLang="ko-KR" sz="1400" dirty="0" err="1"/>
              <a:t>Bdate</a:t>
            </a:r>
            <a:r>
              <a:rPr lang="en-US" altLang="ko-KR" sz="1400" dirty="0"/>
              <a:t> : datetime default now()</a:t>
            </a:r>
            <a:r>
              <a:rPr lang="ko-KR" altLang="en-US" sz="1400" dirty="0"/>
              <a:t>를 사용하여 작성한 날짜와 시간을 표시</a:t>
            </a:r>
            <a:endParaRPr lang="en-US" altLang="ko-KR" sz="1400" dirty="0"/>
          </a:p>
          <a:p>
            <a:r>
              <a:rPr lang="en-US" altLang="ko-KR" sz="1400" dirty="0" err="1"/>
              <a:t>Bview</a:t>
            </a:r>
            <a:r>
              <a:rPr lang="en-US" altLang="ko-KR" sz="1400" dirty="0"/>
              <a:t> : </a:t>
            </a:r>
            <a:r>
              <a:rPr lang="ko-KR" altLang="en-US" sz="1400" dirty="0"/>
              <a:t>조회수를 표시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03073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7346" y="959160"/>
            <a:ext cx="159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board -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보기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  <a:endParaRPr lang="ko-KR" altLang="en-US" sz="3200" spc="-150" dirty="0">
              <a:solidFill>
                <a:srgbClr val="00002F"/>
              </a:solidFill>
              <a:latin typeface="읏찬체" panose="02000503000000000000" pitchFamily="50" charset="-127"/>
              <a:ea typeface="읏찬체" panose="0200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25" y="620312"/>
            <a:ext cx="5837867" cy="3976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7777" y="1803862"/>
            <a:ext cx="64588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글쓰기에서 입력한 제목</a:t>
            </a:r>
            <a:r>
              <a:rPr lang="en-US" altLang="ko-KR" sz="1600" dirty="0"/>
              <a:t>,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나타낸다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번호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</a:t>
            </a:r>
            <a:r>
              <a:rPr lang="ko-KR" altLang="en-US" sz="1600" dirty="0"/>
              <a:t>자동 번호 지정</a:t>
            </a:r>
            <a:endParaRPr lang="en-US" altLang="ko-KR" sz="1600" dirty="0"/>
          </a:p>
          <a:p>
            <a:r>
              <a:rPr lang="ko-KR" altLang="en-US" sz="1600" dirty="0"/>
              <a:t>작성자는 회원 </a:t>
            </a:r>
            <a:r>
              <a:rPr lang="en-US" altLang="ko-KR" sz="1600" dirty="0"/>
              <a:t>ID</a:t>
            </a:r>
            <a:r>
              <a:rPr lang="ko-KR" altLang="en-US" sz="1600" dirty="0"/>
              <a:t>로 구분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댓글 작성</a:t>
            </a:r>
            <a:endParaRPr lang="en-US" altLang="ko-KR" sz="1600" dirty="0"/>
          </a:p>
          <a:p>
            <a:r>
              <a:rPr lang="ko-KR" altLang="en-US" sz="1600" dirty="0"/>
              <a:t>대</a:t>
            </a:r>
            <a:r>
              <a:rPr lang="en-US" altLang="ko-KR" sz="1600" dirty="0"/>
              <a:t>-</a:t>
            </a:r>
            <a:r>
              <a:rPr lang="ko-KR" altLang="en-US" sz="1600" dirty="0"/>
              <a:t>댓글 작성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이전 글 제목 출력 </a:t>
            </a:r>
            <a:r>
              <a:rPr lang="en-US" altLang="ko-KR" sz="1600" dirty="0"/>
              <a:t>/ </a:t>
            </a:r>
            <a:r>
              <a:rPr lang="ko-KR" altLang="en-US" sz="1600" dirty="0"/>
              <a:t>이동</a:t>
            </a:r>
            <a:endParaRPr lang="en-US" altLang="ko-KR" sz="1600" dirty="0"/>
          </a:p>
          <a:p>
            <a:r>
              <a:rPr lang="ko-KR" altLang="en-US" sz="1600" dirty="0"/>
              <a:t>다음 글 제목 출력 </a:t>
            </a:r>
            <a:r>
              <a:rPr lang="en-US" altLang="ko-KR" sz="1600" dirty="0"/>
              <a:t>/ </a:t>
            </a:r>
            <a:r>
              <a:rPr lang="ko-KR" altLang="en-US" sz="1600" dirty="0"/>
              <a:t>이동</a:t>
            </a:r>
            <a:endParaRPr lang="en-US" altLang="ko-KR" sz="1600" dirty="0"/>
          </a:p>
          <a:p>
            <a:endParaRPr lang="en-US" altLang="ko-KR" dirty="0"/>
          </a:p>
          <a:p>
            <a:r>
              <a:rPr lang="en-US" altLang="ko-KR" sz="1400" dirty="0" err="1"/>
              <a:t>Rno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auto_increment</a:t>
            </a:r>
            <a:r>
              <a:rPr lang="ko-KR" altLang="en-US" sz="1400" dirty="0"/>
              <a:t>를 사용하여 자동번호를 부여</a:t>
            </a:r>
            <a:endParaRPr lang="en-US" altLang="ko-KR" sz="1400" dirty="0"/>
          </a:p>
          <a:p>
            <a:r>
              <a:rPr lang="en-US" altLang="ko-KR" sz="1400" dirty="0" err="1"/>
              <a:t>Rcontent</a:t>
            </a:r>
            <a:r>
              <a:rPr lang="en-US" altLang="ko-KR" sz="1400" dirty="0"/>
              <a:t> : </a:t>
            </a:r>
            <a:r>
              <a:rPr lang="ko-KR" altLang="en-US" sz="1400" dirty="0"/>
              <a:t>댓글작성 내용을 표시</a:t>
            </a:r>
            <a:endParaRPr lang="en-US" altLang="ko-KR" sz="1400" dirty="0"/>
          </a:p>
          <a:p>
            <a:r>
              <a:rPr lang="en-US" altLang="ko-KR" sz="1400" dirty="0" err="1"/>
              <a:t>Rdate</a:t>
            </a:r>
            <a:r>
              <a:rPr lang="en-US" altLang="ko-KR" sz="1400" dirty="0"/>
              <a:t> : datetime</a:t>
            </a:r>
            <a:r>
              <a:rPr lang="ko-KR" altLang="en-US" sz="1400" dirty="0"/>
              <a:t> </a:t>
            </a:r>
            <a:r>
              <a:rPr lang="en-US" altLang="ko-KR" sz="1400" dirty="0"/>
              <a:t>default</a:t>
            </a:r>
            <a:r>
              <a:rPr lang="ko-KR" altLang="en-US" sz="1400" dirty="0"/>
              <a:t> </a:t>
            </a:r>
            <a:r>
              <a:rPr lang="en-US" altLang="ko-KR" sz="1400" dirty="0"/>
              <a:t>now()</a:t>
            </a:r>
            <a:r>
              <a:rPr lang="ko-KR" altLang="en-US" sz="1400" dirty="0"/>
              <a:t>를 사용하여 댓글을 작성한 날짜와 시간을 표현</a:t>
            </a:r>
            <a:endParaRPr lang="en-US" altLang="ko-KR" sz="1400" dirty="0"/>
          </a:p>
          <a:p>
            <a:r>
              <a:rPr lang="en-US" altLang="ko-KR" sz="1400" dirty="0" err="1"/>
              <a:t>Rindex</a:t>
            </a:r>
            <a:r>
              <a:rPr lang="en-US" altLang="ko-KR" sz="1400" dirty="0"/>
              <a:t> : default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r>
              <a:rPr lang="ko-KR" altLang="en-US" sz="1400" dirty="0"/>
              <a:t> 을 사용하여 댓글과 대</a:t>
            </a:r>
            <a:r>
              <a:rPr lang="en-US" altLang="ko-KR" sz="1400" dirty="0"/>
              <a:t>-</a:t>
            </a:r>
            <a:r>
              <a:rPr lang="ko-KR" altLang="en-US" sz="1400" dirty="0"/>
              <a:t>댓글을 식별하는 필드를 지정</a:t>
            </a:r>
            <a:endParaRPr lang="en-US" altLang="ko-KR" sz="1400" dirty="0"/>
          </a:p>
          <a:p>
            <a:r>
              <a:rPr lang="en-US" altLang="ko-KR" sz="1400" dirty="0" err="1"/>
              <a:t>Cy_num</a:t>
            </a:r>
            <a:r>
              <a:rPr lang="en-US" altLang="ko-KR" sz="1400" dirty="0"/>
              <a:t> : </a:t>
            </a:r>
            <a:r>
              <a:rPr lang="ko-KR" altLang="en-US" sz="1400" dirty="0"/>
              <a:t>댓글을 작성한 작성자의 회원번호를 구분</a:t>
            </a:r>
            <a:endParaRPr lang="en-US" altLang="ko-KR" sz="1400" dirty="0"/>
          </a:p>
          <a:p>
            <a:r>
              <a:rPr lang="en-US" altLang="ko-KR" sz="1400" dirty="0" err="1"/>
              <a:t>Bno</a:t>
            </a:r>
            <a:r>
              <a:rPr lang="en-US" altLang="ko-KR" sz="1400" dirty="0"/>
              <a:t> : </a:t>
            </a:r>
            <a:r>
              <a:rPr lang="ko-KR" altLang="en-US" sz="1400" dirty="0"/>
              <a:t>댓글을 작성한 게시물을 번호를 표시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81944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8585" y="96061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Best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  <a:endParaRPr lang="ko-KR" altLang="en-US" sz="3200" spc="-150" dirty="0">
              <a:solidFill>
                <a:srgbClr val="00002F"/>
              </a:solidFill>
              <a:latin typeface="읏찬체" panose="02000503000000000000" pitchFamily="50" charset="-127"/>
              <a:ea typeface="읏찬체" panose="0200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360" y="602511"/>
            <a:ext cx="3733925" cy="59120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668" y="1564580"/>
            <a:ext cx="737663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BEST 3 </a:t>
            </a:r>
          </a:p>
          <a:p>
            <a:r>
              <a:rPr lang="en-US" altLang="ko-KR" sz="1400" dirty="0"/>
              <a:t>.</a:t>
            </a:r>
            <a:r>
              <a:rPr lang="en-US" altLang="ko-KR" sz="1400" dirty="0" err="1"/>
              <a:t>container:hover</a:t>
            </a:r>
            <a:r>
              <a:rPr lang="en-US" altLang="ko-KR" sz="1400" dirty="0"/>
              <a:t> .overlay { height: 100%; }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/* </a:t>
            </a:r>
            <a:r>
              <a:rPr lang="ko-KR" altLang="en-US" sz="2000" dirty="0"/>
              <a:t>애니메이션 효과 *</a:t>
            </a:r>
            <a:r>
              <a:rPr lang="en-US" altLang="ko-KR" sz="2000" dirty="0"/>
              <a:t>/</a:t>
            </a:r>
          </a:p>
          <a:p>
            <a:r>
              <a:rPr lang="en-US" altLang="ko-KR" sz="1400" dirty="0"/>
              <a:t>.text {</a:t>
            </a:r>
          </a:p>
          <a:p>
            <a:r>
              <a:rPr lang="en-US" altLang="ko-KR" sz="1400" dirty="0"/>
              <a:t>	color: </a:t>
            </a:r>
            <a:r>
              <a:rPr lang="en-US" altLang="ko-KR" sz="1400" dirty="0" err="1"/>
              <a:t>gary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	font-size: 20px;</a:t>
            </a:r>
          </a:p>
          <a:p>
            <a:r>
              <a:rPr lang="en-US" altLang="ko-KR" sz="1400" dirty="0"/>
              <a:t>	position: absolute;</a:t>
            </a:r>
          </a:p>
          <a:p>
            <a:r>
              <a:rPr lang="en-US" altLang="ko-KR" sz="1400" dirty="0"/>
              <a:t>	top: 50%;</a:t>
            </a:r>
          </a:p>
          <a:p>
            <a:r>
              <a:rPr lang="en-US" altLang="ko-KR" sz="1400" dirty="0"/>
              <a:t>	left: 50%;</a:t>
            </a:r>
          </a:p>
          <a:p>
            <a:r>
              <a:rPr lang="en-US" altLang="ko-KR" sz="1400" dirty="0"/>
              <a:t>	-</a:t>
            </a:r>
            <a:r>
              <a:rPr lang="en-US" altLang="ko-KR" sz="1400" dirty="0" err="1"/>
              <a:t>webkit</a:t>
            </a:r>
            <a:r>
              <a:rPr lang="en-US" altLang="ko-KR" sz="1400" dirty="0"/>
              <a:t>-transform: translate(-50%, -50%);</a:t>
            </a:r>
          </a:p>
          <a:p>
            <a:r>
              <a:rPr lang="en-US" altLang="ko-KR" sz="1400" dirty="0"/>
              <a:t>	-</a:t>
            </a:r>
            <a:r>
              <a:rPr lang="en-US" altLang="ko-KR" sz="1400" dirty="0" err="1"/>
              <a:t>ms</a:t>
            </a:r>
            <a:r>
              <a:rPr lang="en-US" altLang="ko-KR" sz="1400" dirty="0"/>
              <a:t>-transform: translate(-50%, -50%);</a:t>
            </a:r>
          </a:p>
          <a:p>
            <a:r>
              <a:rPr lang="en-US" altLang="ko-KR" sz="1400" dirty="0"/>
              <a:t>	transform: translate(-50%, -50%);</a:t>
            </a:r>
          </a:p>
          <a:p>
            <a:r>
              <a:rPr lang="en-US" altLang="ko-KR" sz="1400" dirty="0"/>
              <a:t>	text-align: center;</a:t>
            </a:r>
          </a:p>
          <a:p>
            <a:r>
              <a:rPr lang="en-US" altLang="ko-KR" sz="1400" dirty="0"/>
              <a:t>}</a:t>
            </a:r>
            <a:endParaRPr lang="en-US" altLang="ko-KR" sz="1200" dirty="0"/>
          </a:p>
          <a:p>
            <a:endParaRPr lang="en-US" altLang="ko-KR" dirty="0"/>
          </a:p>
          <a:p>
            <a:r>
              <a:rPr lang="ko-KR" altLang="en-US" dirty="0"/>
              <a:t>최신 글</a:t>
            </a:r>
            <a:endParaRPr lang="en-US" altLang="ko-KR" dirty="0"/>
          </a:p>
          <a:p>
            <a:r>
              <a:rPr lang="en-US" altLang="ko-KR" sz="1400" dirty="0"/>
              <a:t>hover</a:t>
            </a:r>
            <a:r>
              <a:rPr lang="ko-KR" altLang="en-US" sz="1400" dirty="0"/>
              <a:t>를 사용하여 이미지에 마우스 포인터를 올렸을 때 이미지 확대 애니메이션 추가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  <a:r>
              <a:rPr lang="en-US" altLang="ko-KR" sz="1400" dirty="0" err="1"/>
              <a:t>me_img:hover</a:t>
            </a:r>
            <a:r>
              <a:rPr lang="en-US" altLang="ko-KR" sz="1400" dirty="0"/>
              <a:t> { transform: scale(1.5); 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3679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2069" y="960612"/>
            <a:ext cx="116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Best -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1634" y="437393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주요 기능</a:t>
            </a:r>
            <a:endParaRPr lang="ko-KR" altLang="en-US" sz="3200" spc="-150" dirty="0">
              <a:solidFill>
                <a:srgbClr val="00002F"/>
              </a:solidFill>
              <a:latin typeface="읏찬체" panose="02000503000000000000" pitchFamily="50" charset="-127"/>
              <a:ea typeface="읏찬체" panose="02000503000000000000" pitchFamily="50" charset="-127"/>
            </a:endParaRPr>
          </a:p>
        </p:txBody>
      </p:sp>
      <p:pic>
        <p:nvPicPr>
          <p:cNvPr id="4" name="GOMCAM 20221113_2013330697">
            <a:hlinkClick r:id="" action="ppaction://media"/>
            <a:extLst>
              <a:ext uri="{FF2B5EF4-FFF2-40B4-BE49-F238E27FC236}">
                <a16:creationId xmlns:a16="http://schemas.microsoft.com/office/drawing/2014/main" id="{AB019ECD-DEB5-82E5-FE40-DC15D564A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0337" y="960612"/>
            <a:ext cx="6477529" cy="58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25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1893983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71896" y="1797109"/>
            <a:ext cx="1358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성지혜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517" y="498947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8158" y="2489948"/>
            <a:ext cx="941636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 팀 프로젝트는 팀원들과 의사소통이 많이 부족하다는 것을 느꼈다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처음 주제를 정하고 큰 틀을 잡아서 서로 어떻게 페이지를 구성하고 기능을 추가할 것인지만 이야기하고 완성하는 것에 의미를 두어</a:t>
            </a:r>
            <a:endParaRPr lang="en-US" altLang="ko-KR" sz="1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각자 페이지를 만들면서 중간에 어느정도 기능을 구현하였는지 확인하는 과정에서 서로 구현하려는 기능에 대해 이해하는 일이</a:t>
            </a:r>
            <a:endParaRPr lang="en-US" altLang="ko-KR" sz="1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생겨서 기능에 오류가 생기고 잦은 의사소통 마찰이 있었다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서로의 의견 조합을 다시 기능을 구현하는 과정에서 시간 서로의 시간이 낭비되지 않게 다음부턴 역할분담을 정한 후 </a:t>
            </a:r>
            <a:endParaRPr lang="en-US" altLang="ko-KR" sz="1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 구성할 것인지 상세하게 이해기하고 팀원이 이해하였는지를 확인해야 할 것 같다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7201" y="437393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느낀 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1896" y="4726890"/>
            <a:ext cx="1358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최예은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87201" y="5436822"/>
            <a:ext cx="886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코드를 쳐서 기능을 완성하는 것도 중요하지만 서로서로 소통하는 것도 기능을 완성 </a:t>
            </a:r>
            <a:r>
              <a:rPr lang="ko-KR" altLang="en-US" sz="1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하는것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만큼 중요하다는 것을 </a:t>
            </a:r>
            <a:r>
              <a:rPr lang="ko-KR" altLang="en-US" sz="1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깨달았다</a:t>
            </a:r>
            <a:r>
              <a:rPr lang="en-US" altLang="ko-KR" sz="13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3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260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0600" y="1749715"/>
            <a:ext cx="1358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최유정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5565" y="2274801"/>
            <a:ext cx="109792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내가 만들고 </a:t>
            </a:r>
            <a:r>
              <a:rPr lang="ko-KR" altLang="en-US" sz="1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싶은걸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만드니 재미있었다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따라서 코드 치는 것보다 공부가 많이 되었고 욕심나서 이거 저거 계속 추가하기는 했지만 </a:t>
            </a:r>
            <a:endParaRPr lang="en-US" altLang="ko-KR" sz="1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생각해보면 처음에 만들고자 했던 주요기능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블로그 주인만 작성 가능 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부분과는 상관없는게 만들어졌다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막연하게 누가 이미 회원 구분 코드를 만들어 뒀을 줄 알고 내 것에만 신경 쓴 </a:t>
            </a:r>
            <a:r>
              <a:rPr lang="ko-KR" altLang="en-US" sz="1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것같아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팀원과의 소통 및 역할분담이 원활하지 않았던 것 같아서 조금 아쉽다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7201" y="437393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느낀 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667" y="4308794"/>
            <a:ext cx="1358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최윤미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70" y="4941602"/>
            <a:ext cx="10657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처음에 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DB, 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기능부분을 정하고  시작하는 것에 대한 중요성을 느꼈고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작업하면서 안되는 부분이나  모르는 부분은 수업시간에 배운 것을 참고하였는데</a:t>
            </a:r>
          </a:p>
          <a:p>
            <a:r>
              <a:rPr lang="ko-KR" altLang="en-US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한번 더 보게 되면서 코드에 대한 흐름에 대한 이해가 된 것 같다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발표를 마무리합니다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5A06ADD-C868-243F-23F9-B7FD8F22514C}"/>
              </a:ext>
            </a:extLst>
          </p:cNvPr>
          <p:cNvSpPr/>
          <p:nvPr/>
        </p:nvSpPr>
        <p:spPr>
          <a:xfrm>
            <a:off x="1069803" y="2209419"/>
            <a:ext cx="10343264" cy="149050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74802" y="437393"/>
            <a:ext cx="1866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주제 선정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3840" y="1624644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블로그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03" y="2228671"/>
            <a:ext cx="997901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수업시간에 회원가입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회원정보 수정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등 배운 내용을 바탕으로 블로그를 만들어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복습하는 개념으로 도움이 되고 추가적으로 기능을 넣어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수업시간에 배운 내용 외에 개인적인 공부를 하는데 도움이 될 것 같아 주제를 블로그로 선정하게 되었다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역할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관리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91632" y="1391003"/>
            <a:ext cx="2324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성지혜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</a:t>
            </a:r>
            <a:r>
              <a:rPr lang="ko-KR" altLang="en-US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조장 </a:t>
            </a:r>
            <a:r>
              <a:rPr lang="en-US" altLang="ko-KR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600" b="1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1632" y="437393"/>
            <a:ext cx="1832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팀원 역할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0863" y="2027134"/>
            <a:ext cx="12881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PowerPoint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</a:p>
          <a:p>
            <a:pPr algn="ctr"/>
            <a:r>
              <a:rPr lang="ko-KR" altLang="en-US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</a:t>
            </a:r>
            <a:endParaRPr lang="en-US" altLang="ko-KR" sz="20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6439" y="1393028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최예은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</a:t>
            </a:r>
            <a:r>
              <a:rPr lang="ko-KR" altLang="en-US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</a:t>
            </a:r>
            <a:r>
              <a:rPr lang="en-US" altLang="ko-KR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600" b="1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1632" y="4489855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최유정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</a:t>
            </a:r>
            <a:r>
              <a:rPr lang="ko-KR" altLang="en-US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</a:t>
            </a:r>
            <a:r>
              <a:rPr lang="en-US" altLang="ko-KR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600" b="1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6439" y="4489855"/>
            <a:ext cx="241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 err="1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최윤미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</a:t>
            </a:r>
            <a:r>
              <a:rPr lang="ko-KR" altLang="en-US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</a:t>
            </a:r>
            <a:r>
              <a:rPr lang="en-US" altLang="ko-KR" sz="1600" b="1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600" b="1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69358" y="1996486"/>
            <a:ext cx="231826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</a:t>
            </a:r>
            <a:endParaRPr lang="en-US" altLang="ko-KR" sz="20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</a:p>
          <a:p>
            <a:pPr algn="ctr"/>
            <a:r>
              <a:rPr lang="en-US" altLang="ko-KR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 -  </a:t>
            </a:r>
            <a:r>
              <a:rPr lang="ko-KR" altLang="en-US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 사진</a:t>
            </a:r>
            <a:endParaRPr lang="en-US" altLang="ko-KR" sz="20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  <a:endParaRPr lang="en-US" altLang="ko-KR" sz="20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  <a:endParaRPr lang="en-US" altLang="ko-KR" sz="20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회원정보수정</a:t>
            </a:r>
            <a:endParaRPr lang="en-US" altLang="ko-KR" sz="20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0863" y="5197741"/>
            <a:ext cx="1192955" cy="914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README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Diary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05041" y="5182731"/>
            <a:ext cx="959686" cy="917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en-US" altLang="ko-KR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-Hub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Gallery</a:t>
            </a:r>
            <a:endParaRPr lang="ko-KR" altLang="en-US" sz="20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9514" y="100692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성지혜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8847" y="437393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일정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9514" y="1966502"/>
            <a:ext cx="2260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10.28 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프레임워크 구성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프레임워크 구성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81392" y="1966502"/>
            <a:ext cx="24160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10.31[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글쓰기 기능 구현 및 오류 수정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38E43-AD17-A8D0-9C13-740ECF9DA43E}"/>
              </a:ext>
            </a:extLst>
          </p:cNvPr>
          <p:cNvSpPr txBox="1"/>
          <p:nvPr/>
        </p:nvSpPr>
        <p:spPr>
          <a:xfrm>
            <a:off x="8131123" y="1966502"/>
            <a:ext cx="295946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11.01 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글쓰기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목록 완성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[CSS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제외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보기 오류 수정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검색기능 구현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spc="-150" dirty="0" err="1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페이징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처리 기능 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D7A2C-88B1-31C3-413B-681C1E3943A9}"/>
              </a:ext>
            </a:extLst>
          </p:cNvPr>
          <p:cNvSpPr txBox="1"/>
          <p:nvPr/>
        </p:nvSpPr>
        <p:spPr>
          <a:xfrm>
            <a:off x="3404716" y="3788062"/>
            <a:ext cx="20986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11.02[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보기 상세출력 기능 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기능 구현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댓글 기능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8438D-90CA-5D7F-D34B-CF42910DD33F}"/>
              </a:ext>
            </a:extLst>
          </p:cNvPr>
          <p:cNvSpPr txBox="1"/>
          <p:nvPr/>
        </p:nvSpPr>
        <p:spPr>
          <a:xfrm>
            <a:off x="7508140" y="3788062"/>
            <a:ext cx="20986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11.03[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best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와이어프레임 구성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B50157D2-BA76-A51E-0A67-384199376467}"/>
              </a:ext>
            </a:extLst>
          </p:cNvPr>
          <p:cNvSpPr/>
          <p:nvPr/>
        </p:nvSpPr>
        <p:spPr>
          <a:xfrm>
            <a:off x="3532229" y="2097910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6714D279-B96F-3DB0-FD2F-8158F9B8793E}"/>
              </a:ext>
            </a:extLst>
          </p:cNvPr>
          <p:cNvSpPr/>
          <p:nvPr/>
        </p:nvSpPr>
        <p:spPr>
          <a:xfrm>
            <a:off x="7435362" y="2097910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E3FFB03A-3F45-EC5D-EC49-62473F9302D7}"/>
              </a:ext>
            </a:extLst>
          </p:cNvPr>
          <p:cNvSpPr/>
          <p:nvPr/>
        </p:nvSpPr>
        <p:spPr>
          <a:xfrm>
            <a:off x="2777641" y="3860494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7F747A8B-9887-8F7E-83FB-20AEDB2A70DC}"/>
              </a:ext>
            </a:extLst>
          </p:cNvPr>
          <p:cNvSpPr/>
          <p:nvPr/>
        </p:nvSpPr>
        <p:spPr>
          <a:xfrm>
            <a:off x="6680774" y="3860494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18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9514" y="100692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성지혜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8847" y="437393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일정 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8691" y="2067334"/>
            <a:ext cx="226055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11.04 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페이지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CSS</a:t>
            </a:r>
          </a:p>
          <a:p>
            <a:pPr algn="ctr"/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목록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(list)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CSS</a:t>
            </a:r>
            <a:endParaRPr lang="ko-KR" altLang="en-US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26920" y="2067334"/>
            <a:ext cx="22765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11.07 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구조 수정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꾸미기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글쓰기 기능 오류 수정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6472" y="2067334"/>
            <a:ext cx="22605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11.08 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6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페이지 완성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best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구성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CSS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잡기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6030" y="4112631"/>
            <a:ext cx="2270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11.09 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Best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페이지 내용 입력 및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endParaRPr lang="ko-KR" altLang="en-US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34342" y="4032635"/>
            <a:ext cx="329449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11.10 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Best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꾸미기 완성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보기 페이지 목록보기 버튼 클릭이 이동 오류 수정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페이지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적용 안되는 페이지 수정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30390" y="4032635"/>
            <a:ext cx="37128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11.11 [</a:t>
            </a:r>
            <a:r>
              <a:rPr lang="ko-KR" altLang="en-US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40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pPr algn="ctr"/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보기 페이지 이전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이후 페이지로 이동하는 기능 추가 구현</a:t>
            </a: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712FF5AD-2AD2-C63C-0D4E-79EDAFF9CC19}"/>
              </a:ext>
            </a:extLst>
          </p:cNvPr>
          <p:cNvSpPr/>
          <p:nvPr/>
        </p:nvSpPr>
        <p:spPr>
          <a:xfrm>
            <a:off x="3504170" y="2198742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BDB25992-C7C3-CC6D-AEFD-756FA57C461A}"/>
              </a:ext>
            </a:extLst>
          </p:cNvPr>
          <p:cNvSpPr/>
          <p:nvPr/>
        </p:nvSpPr>
        <p:spPr>
          <a:xfrm>
            <a:off x="7602195" y="2198742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5B1F8496-52D7-8B12-4F83-7548ED7A137B}"/>
              </a:ext>
            </a:extLst>
          </p:cNvPr>
          <p:cNvSpPr/>
          <p:nvPr/>
        </p:nvSpPr>
        <p:spPr>
          <a:xfrm>
            <a:off x="3332262" y="4156607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3EB88333-7488-255D-29D4-531973E76690}"/>
              </a:ext>
            </a:extLst>
          </p:cNvPr>
          <p:cNvSpPr/>
          <p:nvPr/>
        </p:nvSpPr>
        <p:spPr>
          <a:xfrm>
            <a:off x="7430287" y="4156607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67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9514" y="100692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최예은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8847" y="437393"/>
            <a:ext cx="1818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읏찬체" panose="02000503000000000000" pitchFamily="50" charset="-127"/>
                <a:ea typeface="읏찬체" panose="02000503000000000000" pitchFamily="50" charset="-127"/>
              </a:rPr>
              <a:t>일정 관리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83420" y="1949569"/>
            <a:ext cx="19631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11.01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회원정보 수정기능 완성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88004" y="1949569"/>
            <a:ext cx="1773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11.02[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60988" y="1949568"/>
            <a:ext cx="178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11.03[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완성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8847" y="3429000"/>
            <a:ext cx="20521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11.04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금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제작 및 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꾸미기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29734" y="3492460"/>
            <a:ext cx="2489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11.06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클릭하면 상단으로 이동하는 </a:t>
            </a:r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Script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97670" y="3476984"/>
            <a:ext cx="1910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11.07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</a:t>
            </a:r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 제작</a:t>
            </a:r>
            <a:endParaRPr lang="en-US" altLang="ko-KR" sz="1200" spc="-150" dirty="0">
              <a:solidFill>
                <a:schemeClr val="bg2">
                  <a:lumMod val="1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98847" y="5004399"/>
            <a:ext cx="2111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11.10 [</a:t>
            </a:r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</a:p>
          <a:p>
            <a:r>
              <a:rPr lang="ko-KR" altLang="en-US" sz="1200" spc="-150" dirty="0">
                <a:solidFill>
                  <a:schemeClr val="bg2">
                    <a:lumMod val="1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 사진 수정 기능 추가 구현</a:t>
            </a:r>
          </a:p>
        </p:txBody>
      </p:sp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1E535800-5D4F-F358-99A1-967B188727AC}"/>
              </a:ext>
            </a:extLst>
          </p:cNvPr>
          <p:cNvSpPr/>
          <p:nvPr/>
        </p:nvSpPr>
        <p:spPr>
          <a:xfrm>
            <a:off x="3744746" y="2084521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A3A4CFC9-A3EA-B136-FED9-297C509D7DCD}"/>
              </a:ext>
            </a:extLst>
          </p:cNvPr>
          <p:cNvSpPr/>
          <p:nvPr/>
        </p:nvSpPr>
        <p:spPr>
          <a:xfrm>
            <a:off x="7431970" y="2084521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6A25C8D4-0867-D7B6-91D6-A09A1E574472}"/>
              </a:ext>
            </a:extLst>
          </p:cNvPr>
          <p:cNvSpPr/>
          <p:nvPr/>
        </p:nvSpPr>
        <p:spPr>
          <a:xfrm>
            <a:off x="7422327" y="3563953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43666C4A-B5E9-18CC-5757-E7F5AFE54D21}"/>
              </a:ext>
            </a:extLst>
          </p:cNvPr>
          <p:cNvSpPr/>
          <p:nvPr/>
        </p:nvSpPr>
        <p:spPr>
          <a:xfrm>
            <a:off x="3730292" y="3563953"/>
            <a:ext cx="372534" cy="499534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0417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1669</Words>
  <Application>Microsoft Office PowerPoint</Application>
  <PresentationFormat>와이드스크린</PresentationFormat>
  <Paragraphs>360</Paragraphs>
  <Slides>38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나눔스퀘어 ExtraBold</vt:lpstr>
      <vt:lpstr>나눔스퀘어 Bold</vt:lpstr>
      <vt:lpstr>Arial</vt:lpstr>
      <vt:lpstr>읏찬체</vt:lpstr>
      <vt:lpstr>맑은 고딕</vt:lpstr>
      <vt:lpstr>Courier New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성 지혜</cp:lastModifiedBy>
  <cp:revision>75</cp:revision>
  <dcterms:created xsi:type="dcterms:W3CDTF">2017-05-29T09:12:16Z</dcterms:created>
  <dcterms:modified xsi:type="dcterms:W3CDTF">2022-11-13T12:05:17Z</dcterms:modified>
</cp:coreProperties>
</file>